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7" r:id="rId11"/>
    <p:sldId id="268" r:id="rId12"/>
    <p:sldId id="269" r:id="rId13"/>
    <p:sldId id="266"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602" autoAdjust="0"/>
  </p:normalViewPr>
  <p:slideViewPr>
    <p:cSldViewPr snapToGrid="0">
      <p:cViewPr varScale="1">
        <p:scale>
          <a:sx n="106" d="100"/>
          <a:sy n="106" d="100"/>
        </p:scale>
        <p:origin x="1764" y="90"/>
      </p:cViewPr>
      <p:guideLst>
        <p:guide orient="horz" pos="1620"/>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webp>
</file>

<file path=ppt/media/image2.png>
</file>

<file path=ppt/media/image3.png>
</file>

<file path=ppt/media/image4.png>
</file>

<file path=ppt/media/image5.png>
</file>

<file path=ppt/media/image6.gif>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Ill be using a simple webcam to implement this, since the first method requires an additional hardware</a:t>
            </a:r>
          </a:p>
          <a:p>
            <a:endParaRPr lang="en-US" dirty="0"/>
          </a:p>
          <a:p>
            <a:r>
              <a:rPr lang="en-US" dirty="0"/>
              <a:t>It is easier to use infrared sensor to track eyes but the drawback is that you’ll probably need an additional hardware.</a:t>
            </a:r>
          </a:p>
          <a:p>
            <a:pPr marL="158750" indent="0">
              <a:buNone/>
            </a:pPr>
            <a:endParaRPr lang="en-US" dirty="0"/>
          </a:p>
          <a:p>
            <a:pPr lvl="1"/>
            <a:r>
              <a:rPr lang="en-US" dirty="0"/>
              <a:t>An eye tracker consists of cameras, IR illuminators and algorithms.</a:t>
            </a:r>
          </a:p>
          <a:p>
            <a:pPr lvl="1"/>
            <a:r>
              <a:rPr lang="en-US" dirty="0"/>
              <a:t>The illuminators create a pattern of near-infrared </a:t>
            </a:r>
            <a:r>
              <a:rPr lang="en-US" dirty="0" err="1"/>
              <a:t>Ight</a:t>
            </a:r>
            <a:r>
              <a:rPr lang="en-US" dirty="0"/>
              <a:t> on the eyes.</a:t>
            </a:r>
          </a:p>
          <a:p>
            <a:pPr lvl="1"/>
            <a:r>
              <a:rPr lang="en-US" dirty="0"/>
              <a:t>The cameras take high-resolution images of the user eyes and the </a:t>
            </a:r>
            <a:r>
              <a:rPr lang="en-US" dirty="0" err="1"/>
              <a:t>pattems</a:t>
            </a:r>
            <a:r>
              <a:rPr lang="en-US" dirty="0"/>
              <a:t>.</a:t>
            </a:r>
          </a:p>
          <a:p>
            <a:pPr lvl="1"/>
            <a:r>
              <a:rPr lang="en-US" dirty="0"/>
              <a:t>The image processing algorithms find specific details in the users eyes and reflections patterns.</a:t>
            </a:r>
          </a:p>
          <a:p>
            <a:pPr lvl="1"/>
            <a:r>
              <a:rPr lang="en-US" dirty="0"/>
              <a:t>Based on these details the eyes position and gaze point are calculated, for instance on a computer monitor, using a sophisticated 3D eye model algorithm.</a:t>
            </a:r>
          </a:p>
          <a:p>
            <a:endParaRPr lang="en-US" dirty="0"/>
          </a:p>
          <a:p>
            <a:r>
              <a:rPr lang="en-US" dirty="0"/>
              <a:t>Drawback for the second method is it is less accurate and computationally heavier. </a:t>
            </a:r>
            <a:endParaRPr lang="en-IN" dirty="0"/>
          </a:p>
        </p:txBody>
      </p:sp>
    </p:spTree>
    <p:extLst>
      <p:ext uri="{BB962C8B-B14F-4D97-AF65-F5344CB8AC3E}">
        <p14:creationId xmlns:p14="http://schemas.microsoft.com/office/powerpoint/2010/main" val="1174795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Ill be implementing face recognition to capture the face, and put a mesh on the face. Then extracting feature that are specific to eyes, like pupils, eye lids etc. Using this data and face mesh data I can estimate where the eyes are looking and motion of the eyes.</a:t>
            </a:r>
          </a:p>
          <a:p>
            <a:pPr marL="158750" indent="0">
              <a:buNone/>
            </a:pPr>
            <a:endParaRPr lang="en-US" dirty="0"/>
          </a:p>
          <a:p>
            <a:pPr marL="158750" indent="0">
              <a:buNone/>
            </a:pPr>
            <a:r>
              <a:rPr lang="en-IN" dirty="0"/>
              <a:t>Algorithms like CNN and </a:t>
            </a:r>
            <a:r>
              <a:rPr lang="en-US" b="0" i="0" dirty="0">
                <a:solidFill>
                  <a:srgbClr val="E8EAED"/>
                </a:solidFill>
                <a:effectLst/>
                <a:latin typeface="Google Sans"/>
              </a:rPr>
              <a:t>deep convolutional neural network (CNN) are used to implement face recognition.</a:t>
            </a:r>
          </a:p>
          <a:p>
            <a:pPr marL="158750" indent="0">
              <a:buNone/>
            </a:pPr>
            <a:endParaRPr lang="en-US" b="0" i="0" dirty="0">
              <a:solidFill>
                <a:srgbClr val="E8EAED"/>
              </a:solidFill>
              <a:effectLst/>
              <a:latin typeface="Google Sans"/>
            </a:endParaRPr>
          </a:p>
          <a:p>
            <a:pPr marL="158750" indent="0">
              <a:buNone/>
            </a:pPr>
            <a:r>
              <a:rPr lang="en-US" b="0" i="0" dirty="0">
                <a:solidFill>
                  <a:srgbClr val="E8EAED"/>
                </a:solidFill>
                <a:effectLst/>
                <a:latin typeface="Google Sans"/>
              </a:rPr>
              <a:t>Libraries like </a:t>
            </a:r>
            <a:r>
              <a:rPr lang="en-US" b="0" i="0" dirty="0" err="1">
                <a:solidFill>
                  <a:srgbClr val="E8EAED"/>
                </a:solidFill>
                <a:effectLst/>
                <a:latin typeface="Google Sans"/>
              </a:rPr>
              <a:t>Dlib’s</a:t>
            </a:r>
            <a:r>
              <a:rPr lang="en-US" b="0" i="0" dirty="0">
                <a:solidFill>
                  <a:srgbClr val="E8EAED"/>
                </a:solidFill>
                <a:effectLst/>
                <a:latin typeface="Google Sans"/>
              </a:rPr>
              <a:t> Face Recognition for python can be used to implement this.</a:t>
            </a:r>
            <a:endParaRPr lang="en-IN" dirty="0"/>
          </a:p>
        </p:txBody>
      </p:sp>
    </p:spTree>
    <p:extLst>
      <p:ext uri="{BB962C8B-B14F-4D97-AF65-F5344CB8AC3E}">
        <p14:creationId xmlns:p14="http://schemas.microsoft.com/office/powerpoint/2010/main" val="11160065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78445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6052825e87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6052825e87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dirty="0">
                <a:solidFill>
                  <a:srgbClr val="ADADAD"/>
                </a:solidFill>
              </a:rPr>
              <a:t>4th one can be using your eyes.</a:t>
            </a:r>
          </a:p>
          <a:p>
            <a:pPr marL="0" lvl="0" indent="0" algn="l" rtl="0">
              <a:lnSpc>
                <a:spcPct val="115000"/>
              </a:lnSpc>
              <a:spcBef>
                <a:spcPts val="0"/>
              </a:spcBef>
              <a:spcAft>
                <a:spcPts val="0"/>
              </a:spcAft>
              <a:buNone/>
            </a:pPr>
            <a:endParaRPr sz="1800" dirty="0">
              <a:solidFill>
                <a:srgbClr val="ADADAD"/>
              </a:solidFill>
            </a:endParaRPr>
          </a:p>
          <a:p>
            <a:pPr marL="0" lvl="0" indent="0" algn="l" rtl="0">
              <a:lnSpc>
                <a:spcPct val="115000"/>
              </a:lnSpc>
              <a:spcBef>
                <a:spcPts val="1200"/>
              </a:spcBef>
              <a:spcAft>
                <a:spcPts val="1200"/>
              </a:spcAft>
              <a:buClr>
                <a:schemeClr val="dk1"/>
              </a:buClr>
              <a:buSzPts val="1100"/>
              <a:buFont typeface="Arial"/>
              <a:buNone/>
            </a:pPr>
            <a:r>
              <a:rPr lang="en-GB" sz="1800" dirty="0">
                <a:solidFill>
                  <a:srgbClr val="ADADAD"/>
                </a:solidFill>
              </a:rPr>
              <a:t>Probably the greatest jump in the input methods would be brain-computer interface similar to </a:t>
            </a:r>
            <a:r>
              <a:rPr lang="en-GB" sz="1800" dirty="0" err="1">
                <a:solidFill>
                  <a:srgbClr val="ADADAD"/>
                </a:solidFill>
              </a:rPr>
              <a:t>Neuralink’s</a:t>
            </a:r>
            <a:r>
              <a:rPr lang="en-GB" sz="1800" dirty="0">
                <a:solidFill>
                  <a:srgbClr val="ADADAD"/>
                </a:solidFill>
              </a:rPr>
              <a:t> implementation.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6052825e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52825e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Eye are primary ways we get input from the environment so it would be natural to interact with computer using your eyes.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still use eyes while using other sources of input, therefore we can bridge this gap by using eyes directly for inputs to the computer. Thus I want to build a software for eye tracking</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6052825e8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6052825e8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Our main ways to interact with the environment are eyes, so its natural to use Eyes as a input source.</a:t>
            </a:r>
          </a:p>
          <a:p>
            <a:pPr marL="0" lvl="0" indent="0" algn="l" rtl="0">
              <a:spcBef>
                <a:spcPts val="0"/>
              </a:spcBef>
              <a:spcAft>
                <a:spcPts val="0"/>
              </a:spcAft>
              <a:buNone/>
            </a:pPr>
            <a:endParaRPr lang="en-US" dirty="0"/>
          </a:p>
          <a:p>
            <a:pPr marL="0" lvl="0" indent="0" algn="l" rtl="0">
              <a:spcBef>
                <a:spcPts val="0"/>
              </a:spcBef>
              <a:spcAft>
                <a:spcPts val="0"/>
              </a:spcAft>
              <a:buNone/>
            </a:pPr>
            <a:r>
              <a:rPr lang="en-GB" dirty="0"/>
              <a:t>You can operate on your tech without the need for physical touch, mouse, or keyboard input. This is particularly valuable in situations where hands-free operation is crucial.</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This will help you reduce the latency between thinking and then implementing, you have to just look at a thing and it will be done.</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It can be used as a assistive input to your existing inputs which may increase the convenience and speed.</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6052825e87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6052825e87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6052825e87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6052825e87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can think of many, </a:t>
            </a:r>
            <a:br>
              <a:rPr lang="en-US" dirty="0"/>
            </a:br>
            <a:br>
              <a:rPr lang="en-US" dirty="0"/>
            </a:br>
            <a:r>
              <a:rPr lang="en-US" dirty="0"/>
              <a:t>Netflix – When you are cozy in your bed and you want to press on the next episode button or skip intro button, you will fiddle around to look for a remote or your phone to click on the button. This would have been easily done by your eyes.</a:t>
            </a:r>
          </a:p>
          <a:p>
            <a:pPr marL="0" lvl="0" indent="0" algn="l" rtl="0">
              <a:spcBef>
                <a:spcPts val="0"/>
              </a:spcBef>
              <a:spcAft>
                <a:spcPts val="0"/>
              </a:spcAft>
              <a:buNone/>
            </a:pPr>
            <a:br>
              <a:rPr lang="en-US" dirty="0"/>
            </a:br>
            <a:r>
              <a:rPr lang="en-US" dirty="0"/>
              <a:t>Whenever you look away or walk away from you’re your pc it should auto lock it and auto unlock it.</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6052825e87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6052825e87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Eye tracking technology is harnessed to recognize early signs of drowsiness, providing an extra layer of safety for individuals engaged in activities that demand vigilance, such as driving or operating heavy machinery.</a:t>
            </a:r>
          </a:p>
          <a:p>
            <a:pPr marL="0" lvl="0" indent="0" algn="l" rtl="0">
              <a:spcBef>
                <a:spcPts val="0"/>
              </a:spcBef>
              <a:spcAft>
                <a:spcPts val="0"/>
              </a:spcAft>
              <a:buNone/>
            </a:pPr>
            <a:endParaRPr lang="en-US" dirty="0"/>
          </a:p>
          <a:p>
            <a:pPr marL="0" lvl="0" indent="0" algn="l" rtl="0">
              <a:spcBef>
                <a:spcPts val="0"/>
              </a:spcBef>
              <a:spcAft>
                <a:spcPts val="0"/>
              </a:spcAft>
              <a:buNone/>
            </a:pPr>
            <a:r>
              <a:rPr lang="en-GB" dirty="0"/>
              <a:t>Continuous monitoring of eye movement patterns allows for the immediate assessment of user attention levels. This feature can be applied in various domains, from e-learning to UX design, ensuring sustained user engagement.</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6052825e87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6052825e87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6052825e87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6052825e87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Users can effortlessly control their computer cursor with natural eye movements, streamlining interactions with digital interfaces and improving accessibility.</a:t>
            </a:r>
          </a:p>
          <a:p>
            <a:pPr marL="0" lvl="0" indent="0" algn="l" rtl="0">
              <a:spcBef>
                <a:spcPts val="0"/>
              </a:spcBef>
              <a:spcAft>
                <a:spcPts val="0"/>
              </a:spcAft>
              <a:buNone/>
            </a:pPr>
            <a:endParaRPr lang="en-GB"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Gaze tracking data is transformed into visual heat maps, revealing where users concentrate their visual attention. This aids in optimizing user interfaces, web content, and marketing strategies.</a:t>
            </a: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webp"/><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dirty="0"/>
              <a:t>Eye Tracking and Gaze Tracking Software</a:t>
            </a:r>
            <a:endParaRPr dirty="0"/>
          </a:p>
        </p:txBody>
      </p:sp>
      <p:sp>
        <p:nvSpPr>
          <p:cNvPr id="55" name="Google Shape;55;p13"/>
          <p:cNvSpPr txBox="1">
            <a:spLocks noGrp="1"/>
          </p:cNvSpPr>
          <p:nvPr>
            <p:ph type="subTitle" idx="1"/>
          </p:nvPr>
        </p:nvSpPr>
        <p:spPr>
          <a:xfrm>
            <a:off x="311700" y="3168713"/>
            <a:ext cx="8520600" cy="141234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dirty="0"/>
              <a:t>A Project Proposal Presentation</a:t>
            </a:r>
          </a:p>
          <a:p>
            <a:pPr marL="0" lvl="0" indent="0" algn="ctr" rtl="0">
              <a:spcBef>
                <a:spcPts val="0"/>
              </a:spcBef>
              <a:spcAft>
                <a:spcPts val="0"/>
              </a:spcAft>
              <a:buNone/>
            </a:pPr>
            <a:br>
              <a:rPr lang="en-GB" dirty="0"/>
            </a:br>
            <a:r>
              <a:rPr lang="en-GB" sz="2400" dirty="0"/>
              <a:t>by Somesh Bagadiya</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7285E-D385-95AA-A58C-72CBB8CC9126}"/>
              </a:ext>
            </a:extLst>
          </p:cNvPr>
          <p:cNvSpPr>
            <a:spLocks noGrp="1"/>
          </p:cNvSpPr>
          <p:nvPr>
            <p:ph type="title"/>
          </p:nvPr>
        </p:nvSpPr>
        <p:spPr>
          <a:xfrm>
            <a:off x="311700" y="158675"/>
            <a:ext cx="8520600" cy="572700"/>
          </a:xfrm>
        </p:spPr>
        <p:txBody>
          <a:bodyPr>
            <a:normAutofit fontScale="90000"/>
          </a:bodyPr>
          <a:lstStyle/>
          <a:p>
            <a:r>
              <a:rPr lang="en-US" dirty="0"/>
              <a:t>How will I implement this?</a:t>
            </a:r>
            <a:endParaRPr lang="en-IN" dirty="0"/>
          </a:p>
        </p:txBody>
      </p:sp>
      <p:sp>
        <p:nvSpPr>
          <p:cNvPr id="3" name="Text Placeholder 2">
            <a:extLst>
              <a:ext uri="{FF2B5EF4-FFF2-40B4-BE49-F238E27FC236}">
                <a16:creationId xmlns:a16="http://schemas.microsoft.com/office/drawing/2014/main" id="{13ECA1DA-35F9-D852-6B86-EFA8F4F3C5D6}"/>
              </a:ext>
            </a:extLst>
          </p:cNvPr>
          <p:cNvSpPr>
            <a:spLocks noGrp="1"/>
          </p:cNvSpPr>
          <p:nvPr>
            <p:ph type="body" idx="1"/>
          </p:nvPr>
        </p:nvSpPr>
        <p:spPr>
          <a:xfrm>
            <a:off x="311700" y="615636"/>
            <a:ext cx="8520600" cy="3953239"/>
          </a:xfrm>
        </p:spPr>
        <p:txBody>
          <a:bodyPr/>
          <a:lstStyle/>
          <a:p>
            <a:r>
              <a:rPr lang="en-US" dirty="0"/>
              <a:t>There are two ways to implement this:</a:t>
            </a:r>
          </a:p>
          <a:p>
            <a:pPr lvl="1"/>
            <a:r>
              <a:rPr lang="en-US" dirty="0"/>
              <a:t>Using infrared sensors</a:t>
            </a:r>
          </a:p>
          <a:p>
            <a:pPr marL="596900" lvl="1" indent="0">
              <a:buNone/>
            </a:pPr>
            <a:endParaRPr lang="en-US" dirty="0"/>
          </a:p>
        </p:txBody>
      </p:sp>
      <p:pic>
        <p:nvPicPr>
          <p:cNvPr id="5" name="Picture 4">
            <a:extLst>
              <a:ext uri="{FF2B5EF4-FFF2-40B4-BE49-F238E27FC236}">
                <a16:creationId xmlns:a16="http://schemas.microsoft.com/office/drawing/2014/main" id="{D752E0BE-26CB-A74A-F76D-6397227C3C8E}"/>
              </a:ext>
            </a:extLst>
          </p:cNvPr>
          <p:cNvPicPr>
            <a:picLocks noChangeAspect="1"/>
          </p:cNvPicPr>
          <p:nvPr/>
        </p:nvPicPr>
        <p:blipFill>
          <a:blip r:embed="rId3"/>
          <a:stretch>
            <a:fillRect/>
          </a:stretch>
        </p:blipFill>
        <p:spPr>
          <a:xfrm>
            <a:off x="252854" y="1319565"/>
            <a:ext cx="4499574" cy="2545379"/>
          </a:xfrm>
          <a:prstGeom prst="rect">
            <a:avLst/>
          </a:prstGeom>
        </p:spPr>
      </p:pic>
      <p:pic>
        <p:nvPicPr>
          <p:cNvPr id="7" name="Picture 6">
            <a:extLst>
              <a:ext uri="{FF2B5EF4-FFF2-40B4-BE49-F238E27FC236}">
                <a16:creationId xmlns:a16="http://schemas.microsoft.com/office/drawing/2014/main" id="{D8334B8A-D931-0401-6707-A1255FBE5D50}"/>
              </a:ext>
            </a:extLst>
          </p:cNvPr>
          <p:cNvPicPr>
            <a:picLocks noChangeAspect="1"/>
          </p:cNvPicPr>
          <p:nvPr/>
        </p:nvPicPr>
        <p:blipFill>
          <a:blip r:embed="rId4"/>
          <a:stretch>
            <a:fillRect/>
          </a:stretch>
        </p:blipFill>
        <p:spPr>
          <a:xfrm>
            <a:off x="4752428" y="1865267"/>
            <a:ext cx="4634542" cy="1453974"/>
          </a:xfrm>
          <a:prstGeom prst="rect">
            <a:avLst/>
          </a:prstGeom>
        </p:spPr>
      </p:pic>
    </p:spTree>
    <p:extLst>
      <p:ext uri="{BB962C8B-B14F-4D97-AF65-F5344CB8AC3E}">
        <p14:creationId xmlns:p14="http://schemas.microsoft.com/office/powerpoint/2010/main" val="615642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DDE81-0388-FF03-DD17-F5B9FE0C5DE1}"/>
              </a:ext>
            </a:extLst>
          </p:cNvPr>
          <p:cNvSpPr>
            <a:spLocks noGrp="1"/>
          </p:cNvSpPr>
          <p:nvPr>
            <p:ph type="title"/>
          </p:nvPr>
        </p:nvSpPr>
        <p:spPr/>
        <p:txBody>
          <a:bodyPr>
            <a:normAutofit fontScale="90000"/>
          </a:bodyPr>
          <a:lstStyle/>
          <a:p>
            <a:r>
              <a:rPr lang="en-US" dirty="0"/>
              <a:t>Implementation using webcam:</a:t>
            </a:r>
            <a:endParaRPr lang="en-IN" dirty="0"/>
          </a:p>
        </p:txBody>
      </p:sp>
      <p:sp>
        <p:nvSpPr>
          <p:cNvPr id="3" name="Text Placeholder 2">
            <a:extLst>
              <a:ext uri="{FF2B5EF4-FFF2-40B4-BE49-F238E27FC236}">
                <a16:creationId xmlns:a16="http://schemas.microsoft.com/office/drawing/2014/main" id="{88F2C29A-E7A8-5319-A565-A714567C16DA}"/>
              </a:ext>
            </a:extLst>
          </p:cNvPr>
          <p:cNvSpPr>
            <a:spLocks noGrp="1"/>
          </p:cNvSpPr>
          <p:nvPr>
            <p:ph type="body" idx="1"/>
          </p:nvPr>
        </p:nvSpPr>
        <p:spPr/>
        <p:txBody>
          <a:bodyPr/>
          <a:lstStyle/>
          <a:p>
            <a:endParaRPr lang="en-IN" dirty="0"/>
          </a:p>
        </p:txBody>
      </p:sp>
      <p:pic>
        <p:nvPicPr>
          <p:cNvPr id="7" name="Picture 6">
            <a:extLst>
              <a:ext uri="{FF2B5EF4-FFF2-40B4-BE49-F238E27FC236}">
                <a16:creationId xmlns:a16="http://schemas.microsoft.com/office/drawing/2014/main" id="{36EBEDE4-A6EA-7B39-8C17-D00D1B00A574}"/>
              </a:ext>
            </a:extLst>
          </p:cNvPr>
          <p:cNvPicPr>
            <a:picLocks noChangeAspect="1"/>
          </p:cNvPicPr>
          <p:nvPr/>
        </p:nvPicPr>
        <p:blipFill>
          <a:blip r:embed="rId3"/>
          <a:stretch>
            <a:fillRect/>
          </a:stretch>
        </p:blipFill>
        <p:spPr>
          <a:xfrm>
            <a:off x="914400" y="1149248"/>
            <a:ext cx="7315200" cy="3549227"/>
          </a:xfrm>
          <a:prstGeom prst="rect">
            <a:avLst/>
          </a:prstGeom>
        </p:spPr>
      </p:pic>
    </p:spTree>
    <p:extLst>
      <p:ext uri="{BB962C8B-B14F-4D97-AF65-F5344CB8AC3E}">
        <p14:creationId xmlns:p14="http://schemas.microsoft.com/office/powerpoint/2010/main" val="33968112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EDE26-2359-DBFE-6FB5-3F4F7C7BFFFF}"/>
              </a:ext>
            </a:extLst>
          </p:cNvPr>
          <p:cNvSpPr>
            <a:spLocks noGrp="1"/>
          </p:cNvSpPr>
          <p:nvPr>
            <p:ph type="title"/>
          </p:nvPr>
        </p:nvSpPr>
        <p:spPr/>
        <p:txBody>
          <a:bodyPr>
            <a:normAutofit fontScale="90000"/>
          </a:bodyPr>
          <a:lstStyle/>
          <a:p>
            <a:r>
              <a:rPr lang="en-US" dirty="0"/>
              <a:t>Evaluation Metrics</a:t>
            </a:r>
            <a:endParaRPr lang="en-IN" dirty="0"/>
          </a:p>
        </p:txBody>
      </p:sp>
      <p:sp>
        <p:nvSpPr>
          <p:cNvPr id="3" name="Text Placeholder 2">
            <a:extLst>
              <a:ext uri="{FF2B5EF4-FFF2-40B4-BE49-F238E27FC236}">
                <a16:creationId xmlns:a16="http://schemas.microsoft.com/office/drawing/2014/main" id="{23AEDD29-4FD6-32F0-7A2B-9BF7887684EA}"/>
              </a:ext>
            </a:extLst>
          </p:cNvPr>
          <p:cNvSpPr>
            <a:spLocks noGrp="1"/>
          </p:cNvSpPr>
          <p:nvPr>
            <p:ph type="body" idx="1"/>
          </p:nvPr>
        </p:nvSpPr>
        <p:spPr/>
        <p:txBody>
          <a:bodyPr/>
          <a:lstStyle/>
          <a:p>
            <a:r>
              <a:rPr lang="en-US" dirty="0"/>
              <a:t>Accuracy of the software.</a:t>
            </a:r>
            <a:endParaRPr lang="en-IN" dirty="0"/>
          </a:p>
        </p:txBody>
      </p:sp>
    </p:spTree>
    <p:extLst>
      <p:ext uri="{BB962C8B-B14F-4D97-AF65-F5344CB8AC3E}">
        <p14:creationId xmlns:p14="http://schemas.microsoft.com/office/powerpoint/2010/main" val="4163886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66F6F-82E0-AACA-6920-3284BE1E5FDA}"/>
              </a:ext>
            </a:extLst>
          </p:cNvPr>
          <p:cNvSpPr>
            <a:spLocks noGrp="1"/>
          </p:cNvSpPr>
          <p:nvPr>
            <p:ph type="title"/>
          </p:nvPr>
        </p:nvSpPr>
        <p:spPr/>
        <p:txBody>
          <a:bodyPr/>
          <a:lstStyle/>
          <a:p>
            <a:r>
              <a:rPr lang="en-US" dirty="0"/>
              <a:t>Thank You</a:t>
            </a:r>
            <a:endParaRPr lang="en-IN" dirty="0"/>
          </a:p>
        </p:txBody>
      </p:sp>
    </p:spTree>
    <p:extLst>
      <p:ext uri="{BB962C8B-B14F-4D97-AF65-F5344CB8AC3E}">
        <p14:creationId xmlns:p14="http://schemas.microsoft.com/office/powerpoint/2010/main" val="371570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149113"/>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What are the ways we give inputs to a computer?</a:t>
            </a:r>
            <a:endParaRPr dirty="0"/>
          </a:p>
        </p:txBody>
      </p:sp>
      <p:sp>
        <p:nvSpPr>
          <p:cNvPr id="61" name="Google Shape;61;p14"/>
          <p:cNvSpPr txBox="1">
            <a:spLocks noGrp="1"/>
          </p:cNvSpPr>
          <p:nvPr>
            <p:ph type="body" idx="1"/>
          </p:nvPr>
        </p:nvSpPr>
        <p:spPr>
          <a:xfrm>
            <a:off x="311700" y="721814"/>
            <a:ext cx="8520600" cy="4421686"/>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AutoNum type="arabicPeriod"/>
            </a:pPr>
            <a:r>
              <a:rPr lang="en-GB" sz="2000" dirty="0"/>
              <a:t>Mouse and Keyboard</a:t>
            </a:r>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sz="2000" dirty="0"/>
          </a:p>
          <a:p>
            <a:pPr marL="457200" lvl="0" indent="-355600" algn="l" rtl="0">
              <a:spcBef>
                <a:spcPts val="0"/>
              </a:spcBef>
              <a:spcAft>
                <a:spcPts val="0"/>
              </a:spcAft>
              <a:buSzPts val="2000"/>
              <a:buAutoNum type="arabicPeriod"/>
            </a:pPr>
            <a:r>
              <a:rPr lang="en-GB" sz="2000" dirty="0"/>
              <a:t>Touch input</a:t>
            </a:r>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sz="2000" dirty="0"/>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r>
              <a:rPr lang="en-GB" sz="2000" dirty="0"/>
              <a:t>Voice Input</a:t>
            </a:r>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r>
              <a:rPr lang="en-GB" sz="2000" dirty="0"/>
              <a:t>??</a:t>
            </a:r>
            <a:endParaRPr sz="2000" dirty="0"/>
          </a:p>
        </p:txBody>
      </p:sp>
      <p:pic>
        <p:nvPicPr>
          <p:cNvPr id="3" name="Picture 2">
            <a:extLst>
              <a:ext uri="{FF2B5EF4-FFF2-40B4-BE49-F238E27FC236}">
                <a16:creationId xmlns:a16="http://schemas.microsoft.com/office/drawing/2014/main" id="{73C5EC44-9448-9F49-78FC-BD051138F5DF}"/>
              </a:ext>
            </a:extLst>
          </p:cNvPr>
          <p:cNvPicPr>
            <a:picLocks noChangeAspect="1"/>
          </p:cNvPicPr>
          <p:nvPr/>
        </p:nvPicPr>
        <p:blipFill>
          <a:blip r:embed="rId3"/>
          <a:stretch>
            <a:fillRect/>
          </a:stretch>
        </p:blipFill>
        <p:spPr>
          <a:xfrm>
            <a:off x="3730029" y="231284"/>
            <a:ext cx="3684760" cy="1842380"/>
          </a:xfrm>
          <a:prstGeom prst="rect">
            <a:avLst/>
          </a:prstGeom>
        </p:spPr>
      </p:pic>
      <p:pic>
        <p:nvPicPr>
          <p:cNvPr id="5" name="Picture 4">
            <a:extLst>
              <a:ext uri="{FF2B5EF4-FFF2-40B4-BE49-F238E27FC236}">
                <a16:creationId xmlns:a16="http://schemas.microsoft.com/office/drawing/2014/main" id="{F7DDBEDB-CC94-2F7C-0EC4-C8B3D760B37D}"/>
              </a:ext>
            </a:extLst>
          </p:cNvPr>
          <p:cNvPicPr>
            <a:picLocks noChangeAspect="1"/>
          </p:cNvPicPr>
          <p:nvPr/>
        </p:nvPicPr>
        <p:blipFill>
          <a:blip r:embed="rId4"/>
          <a:stretch>
            <a:fillRect/>
          </a:stretch>
        </p:blipFill>
        <p:spPr>
          <a:xfrm>
            <a:off x="4062116" y="1658345"/>
            <a:ext cx="1408399" cy="1357737"/>
          </a:xfrm>
          <a:prstGeom prst="rect">
            <a:avLst/>
          </a:prstGeom>
        </p:spPr>
      </p:pic>
      <p:pic>
        <p:nvPicPr>
          <p:cNvPr id="7" name="Picture 6">
            <a:extLst>
              <a:ext uri="{FF2B5EF4-FFF2-40B4-BE49-F238E27FC236}">
                <a16:creationId xmlns:a16="http://schemas.microsoft.com/office/drawing/2014/main" id="{4C9B51AE-DA87-7A32-575C-AC9EE784A762}"/>
              </a:ext>
            </a:extLst>
          </p:cNvPr>
          <p:cNvPicPr>
            <a:picLocks noChangeAspect="1"/>
          </p:cNvPicPr>
          <p:nvPr/>
        </p:nvPicPr>
        <p:blipFill>
          <a:blip r:embed="rId5"/>
          <a:stretch>
            <a:fillRect/>
          </a:stretch>
        </p:blipFill>
        <p:spPr>
          <a:xfrm>
            <a:off x="4062116" y="3131659"/>
            <a:ext cx="1510293" cy="141790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Why you need eyes to give input to the computer?</a:t>
            </a:r>
            <a:endParaRPr/>
          </a:p>
        </p:txBody>
      </p:sp>
      <p:sp>
        <p:nvSpPr>
          <p:cNvPr id="67" name="Google Shape;67;p15"/>
          <p:cNvSpPr txBox="1">
            <a:spLocks noGrp="1"/>
          </p:cNvSpPr>
          <p:nvPr>
            <p:ph type="body" idx="1"/>
          </p:nvPr>
        </p:nvSpPr>
        <p:spPr>
          <a:xfrm>
            <a:off x="311700" y="1152474"/>
            <a:ext cx="8520600" cy="3763557"/>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dirty="0"/>
              <a:t>The eyes serve as the primary means through which we can receive input from our environment and subsequently respond as needed.</a:t>
            </a:r>
          </a:p>
          <a:p>
            <a:pPr marL="457200" lvl="0" indent="-342900" algn="l" rtl="0">
              <a:spcBef>
                <a:spcPts val="0"/>
              </a:spcBef>
              <a:spcAft>
                <a:spcPts val="0"/>
              </a:spcAft>
              <a:buSzPts val="1800"/>
              <a:buChar char="-"/>
            </a:pPr>
            <a:endParaRPr lang="en-US" dirty="0"/>
          </a:p>
          <a:p>
            <a:pPr marL="457200" lvl="0" indent="-342900" algn="l" rtl="0">
              <a:spcBef>
                <a:spcPts val="0"/>
              </a:spcBef>
              <a:spcAft>
                <a:spcPts val="0"/>
              </a:spcAft>
              <a:buSzPts val="1800"/>
              <a:buChar char="-"/>
            </a:pPr>
            <a:r>
              <a:rPr lang="en-US" dirty="0"/>
              <a:t>A common requirement is hand-eye coordination for most of the input methods.</a:t>
            </a:r>
          </a:p>
          <a:p>
            <a:pPr marL="457200" lvl="0" indent="-342900" algn="l" rtl="0">
              <a:spcBef>
                <a:spcPts val="0"/>
              </a:spcBef>
              <a:spcAft>
                <a:spcPts val="0"/>
              </a:spcAft>
              <a:buSzPts val="1800"/>
              <a:buChar char="-"/>
            </a:pPr>
            <a:endParaRPr lang="en-US" dirty="0"/>
          </a:p>
          <a:p>
            <a:pPr marL="457200" lvl="0" indent="-342900" algn="l" rtl="0">
              <a:spcBef>
                <a:spcPts val="0"/>
              </a:spcBef>
              <a:spcAft>
                <a:spcPts val="0"/>
              </a:spcAft>
              <a:buSzPts val="1800"/>
              <a:buChar char="-"/>
            </a:pPr>
            <a:r>
              <a:rPr lang="en-US" dirty="0"/>
              <a:t>We can overcome this gap by providing the computer with inputs directly via your eyes.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What are the advantages of using eyes as a source of input</a:t>
            </a:r>
            <a:endParaRPr dirty="0"/>
          </a:p>
        </p:txBody>
      </p:sp>
      <p:sp>
        <p:nvSpPr>
          <p:cNvPr id="73" name="Google Shape;73;p16"/>
          <p:cNvSpPr txBox="1">
            <a:spLocks noGrp="1"/>
          </p:cNvSpPr>
          <p:nvPr>
            <p:ph type="body" idx="1"/>
          </p:nvPr>
        </p:nvSpPr>
        <p:spPr>
          <a:xfrm>
            <a:off x="311700" y="1523175"/>
            <a:ext cx="8520600" cy="304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Natural and Intuitive Interaction</a:t>
            </a:r>
          </a:p>
          <a:p>
            <a:pPr marL="457200" lvl="0" indent="-342900" algn="l" rtl="0">
              <a:spcBef>
                <a:spcPts val="0"/>
              </a:spcBef>
              <a:spcAft>
                <a:spcPts val="0"/>
              </a:spcAft>
              <a:buSzPts val="1800"/>
              <a:buChar char="-"/>
            </a:pPr>
            <a:endParaRPr lang="en-GB" dirty="0"/>
          </a:p>
          <a:p>
            <a:pPr marL="457200" lvl="0" indent="-342900" algn="l" rtl="0">
              <a:spcBef>
                <a:spcPts val="0"/>
              </a:spcBef>
              <a:spcAft>
                <a:spcPts val="0"/>
              </a:spcAft>
              <a:buSzPts val="1800"/>
              <a:buChar char="-"/>
            </a:pPr>
            <a:r>
              <a:rPr lang="en-GB" dirty="0"/>
              <a:t>Hands-Free Operation</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Precision and Speed</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Enhanced Productivity</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Disadvantages of Eye Tracking</a:t>
            </a:r>
            <a:endParaRPr/>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A major concern is privacy, no one wants a camera, pointed at themselves day and night, recording them.</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Limitations of hardware, you might have to get close enough to the system so that it can track your eyes.</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Computational cost, it is computationally heavier compared to using a touch or mouse and keyboard.</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Real world day to day applications</a:t>
            </a:r>
            <a:endParaRPr/>
          </a:p>
        </p:txBody>
      </p:sp>
      <p:sp>
        <p:nvSpPr>
          <p:cNvPr id="85" name="Google Shape;8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a:t>Can you guys think of any real world day to day applications?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Applications of Eye Tracking Technology</a:t>
            </a:r>
            <a:endParaRPr dirty="0"/>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There are many applications for Eye Tracking but I’ll be focusing on the below mentioned applications.</a:t>
            </a:r>
            <a:endParaRPr dirty="0"/>
          </a:p>
          <a:p>
            <a:pPr marL="0" lvl="0" indent="0" algn="l" rtl="0">
              <a:spcBef>
                <a:spcPts val="1200"/>
              </a:spcBef>
              <a:spcAft>
                <a:spcPts val="0"/>
              </a:spcAft>
              <a:buNone/>
            </a:pPr>
            <a:r>
              <a:rPr lang="en-GB" dirty="0"/>
              <a:t>- Drowsiness Detection</a:t>
            </a:r>
          </a:p>
          <a:p>
            <a:pPr marL="0" lvl="0" indent="0" algn="l" rtl="0">
              <a:spcBef>
                <a:spcPts val="1200"/>
              </a:spcBef>
              <a:spcAft>
                <a:spcPts val="0"/>
              </a:spcAft>
              <a:buNone/>
            </a:pPr>
            <a:r>
              <a:rPr lang="en-GB" dirty="0"/>
              <a:t>- Real-time Attention Monitoring</a:t>
            </a:r>
            <a:br>
              <a:rPr lang="en-GB" dirty="0"/>
            </a:br>
            <a:endParaRPr dirty="0"/>
          </a:p>
        </p:txBody>
      </p:sp>
      <p:pic>
        <p:nvPicPr>
          <p:cNvPr id="3" name="Picture 2">
            <a:extLst>
              <a:ext uri="{FF2B5EF4-FFF2-40B4-BE49-F238E27FC236}">
                <a16:creationId xmlns:a16="http://schemas.microsoft.com/office/drawing/2014/main" id="{68AE5338-65BB-4499-C8F1-D53A7032CFDE}"/>
              </a:ext>
            </a:extLst>
          </p:cNvPr>
          <p:cNvPicPr>
            <a:picLocks noChangeAspect="1"/>
          </p:cNvPicPr>
          <p:nvPr/>
        </p:nvPicPr>
        <p:blipFill>
          <a:blip r:embed="rId3"/>
          <a:stretch>
            <a:fillRect/>
          </a:stretch>
        </p:blipFill>
        <p:spPr>
          <a:xfrm>
            <a:off x="538597" y="2860675"/>
            <a:ext cx="5204913" cy="20463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Difference between eye tracking and gaze tracking</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Eye Tracking: Eye tracking primarily monitors and records the movement of the eye itself, tracking its position and motion. It aims to understand how the eye moves, where it looks, and how it fixates on specific points of interest.</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Gaze tracking: Gaze tracking goes beyond the eye's motion and specifically concentrates on determining where the user is looking or fixating their gaze within a visual field. It pinpoints the exact point the user is focusing on.</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11700" y="138598"/>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Gaze Tracking Applications</a:t>
            </a:r>
            <a:endParaRPr dirty="0"/>
          </a:p>
        </p:txBody>
      </p:sp>
      <p:sp>
        <p:nvSpPr>
          <p:cNvPr id="103" name="Google Shape;103;p21"/>
          <p:cNvSpPr txBox="1">
            <a:spLocks noGrp="1"/>
          </p:cNvSpPr>
          <p:nvPr>
            <p:ph type="body" idx="1"/>
          </p:nvPr>
        </p:nvSpPr>
        <p:spPr>
          <a:xfrm>
            <a:off x="311700" y="711298"/>
            <a:ext cx="8520600" cy="990753"/>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dirty="0"/>
              <a:t>- Precise Mouse Control</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 Dynamic Heat Mapping</a:t>
            </a:r>
            <a:endParaRPr dirty="0"/>
          </a:p>
        </p:txBody>
      </p:sp>
      <p:pic>
        <p:nvPicPr>
          <p:cNvPr id="3" name="Picture 2">
            <a:extLst>
              <a:ext uri="{FF2B5EF4-FFF2-40B4-BE49-F238E27FC236}">
                <a16:creationId xmlns:a16="http://schemas.microsoft.com/office/drawing/2014/main" id="{4A55B78A-8FA3-0519-C8D0-F583119493E5}"/>
              </a:ext>
            </a:extLst>
          </p:cNvPr>
          <p:cNvPicPr>
            <a:picLocks noChangeAspect="1"/>
          </p:cNvPicPr>
          <p:nvPr/>
        </p:nvPicPr>
        <p:blipFill>
          <a:blip r:embed="rId3"/>
          <a:stretch>
            <a:fillRect/>
          </a:stretch>
        </p:blipFill>
        <p:spPr>
          <a:xfrm>
            <a:off x="4816443" y="1942897"/>
            <a:ext cx="3504305" cy="2647098"/>
          </a:xfrm>
          <a:prstGeom prst="rect">
            <a:avLst/>
          </a:prstGeom>
        </p:spPr>
      </p:pic>
      <p:pic>
        <p:nvPicPr>
          <p:cNvPr id="5" name="Picture 4">
            <a:extLst>
              <a:ext uri="{FF2B5EF4-FFF2-40B4-BE49-F238E27FC236}">
                <a16:creationId xmlns:a16="http://schemas.microsoft.com/office/drawing/2014/main" id="{54497FFB-27C4-4816-A5AA-681EEBA991F8}"/>
              </a:ext>
            </a:extLst>
          </p:cNvPr>
          <p:cNvPicPr>
            <a:picLocks noChangeAspect="1"/>
          </p:cNvPicPr>
          <p:nvPr/>
        </p:nvPicPr>
        <p:blipFill>
          <a:blip r:embed="rId4"/>
          <a:stretch>
            <a:fillRect/>
          </a:stretch>
        </p:blipFill>
        <p:spPr>
          <a:xfrm>
            <a:off x="685955" y="1837853"/>
            <a:ext cx="2841825" cy="2857187"/>
          </a:xfrm>
          <a:prstGeom prst="rect">
            <a:avLst/>
          </a:prstGeom>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312</TotalTime>
  <Words>977</Words>
  <Application>Microsoft Office PowerPoint</Application>
  <PresentationFormat>On-screen Show (16:9)</PresentationFormat>
  <Paragraphs>94</Paragraphs>
  <Slides>13</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Google Sans</vt:lpstr>
      <vt:lpstr>Simple Dark</vt:lpstr>
      <vt:lpstr>Eye Tracking and Gaze Tracking Software</vt:lpstr>
      <vt:lpstr>What are the ways we give inputs to a computer?</vt:lpstr>
      <vt:lpstr>Why you need eyes to give input to the computer?</vt:lpstr>
      <vt:lpstr>What are the advantages of using eyes as a source of input</vt:lpstr>
      <vt:lpstr>Disadvantages of Eye Tracking</vt:lpstr>
      <vt:lpstr>Real world day to day applications</vt:lpstr>
      <vt:lpstr>Applications of Eye Tracking Technology</vt:lpstr>
      <vt:lpstr>Difference between eye tracking and gaze tracking</vt:lpstr>
      <vt:lpstr>Gaze Tracking Applications</vt:lpstr>
      <vt:lpstr>How will I implement this?</vt:lpstr>
      <vt:lpstr>Implementation using webcam:</vt:lpstr>
      <vt:lpstr>Evaluation Metrics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Eye tracking and Gaze Tracking Software.</dc:title>
  <cp:lastModifiedBy>somesh bagadiya</cp:lastModifiedBy>
  <cp:revision>4</cp:revision>
  <dcterms:modified xsi:type="dcterms:W3CDTF">2023-11-08T04:42:17Z</dcterms:modified>
</cp:coreProperties>
</file>